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2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28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2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webextensions/webextension1.xml" ContentType="application/vnd.ms-office.webextension+xml"/>
  <Override PartName="/ppt/webextensions/taskpanes.xml" ContentType="application/vnd.ms-office.webextensiontaskpane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48"/>
  </p:notesMasterIdLst>
  <p:sldIdLst>
    <p:sldId id="256" r:id="rId4"/>
    <p:sldId id="293" r:id="rId5"/>
    <p:sldId id="258" r:id="rId6"/>
    <p:sldId id="259" r:id="rId7"/>
    <p:sldId id="361" r:id="rId8"/>
    <p:sldId id="277" r:id="rId9"/>
    <p:sldId id="325" r:id="rId10"/>
    <p:sldId id="280" r:id="rId11"/>
    <p:sldId id="328" r:id="rId12"/>
    <p:sldId id="278" r:id="rId13"/>
    <p:sldId id="374" r:id="rId14"/>
    <p:sldId id="285" r:id="rId15"/>
    <p:sldId id="287" r:id="rId16"/>
    <p:sldId id="315" r:id="rId17"/>
    <p:sldId id="375" r:id="rId18"/>
    <p:sldId id="338" r:id="rId19"/>
    <p:sldId id="382" r:id="rId20"/>
    <p:sldId id="376" r:id="rId21"/>
    <p:sldId id="365" r:id="rId22"/>
    <p:sldId id="367" r:id="rId23"/>
    <p:sldId id="384" r:id="rId24"/>
    <p:sldId id="377" r:id="rId25"/>
    <p:sldId id="288" r:id="rId26"/>
    <p:sldId id="318" r:id="rId27"/>
    <p:sldId id="309" r:id="rId28"/>
    <p:sldId id="316" r:id="rId29"/>
    <p:sldId id="351" r:id="rId30"/>
    <p:sldId id="358" r:id="rId31"/>
    <p:sldId id="378" r:id="rId32"/>
    <p:sldId id="299" r:id="rId33"/>
    <p:sldId id="350" r:id="rId34"/>
    <p:sldId id="379" r:id="rId35"/>
    <p:sldId id="366" r:id="rId36"/>
    <p:sldId id="356" r:id="rId37"/>
    <p:sldId id="372" r:id="rId38"/>
    <p:sldId id="286" r:id="rId39"/>
    <p:sldId id="380" r:id="rId40"/>
    <p:sldId id="368" r:id="rId41"/>
    <p:sldId id="333" r:id="rId42"/>
    <p:sldId id="381" r:id="rId43"/>
    <p:sldId id="370" r:id="rId44"/>
    <p:sldId id="373" r:id="rId45"/>
    <p:sldId id="364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FF3300"/>
    <a:srgbClr val="C0C0C0"/>
    <a:srgbClr val="F0F1F1"/>
    <a:srgbClr val="E6E7E8"/>
    <a:srgbClr val="2F62BB"/>
    <a:srgbClr val="5E82CB"/>
    <a:srgbClr val="FF9797"/>
    <a:srgbClr val="FFB101"/>
    <a:srgbClr val="105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0" autoAdjust="0"/>
    <p:restoredTop sz="84892" autoAdjust="0"/>
  </p:normalViewPr>
  <p:slideViewPr>
    <p:cSldViewPr snapToGrid="0">
      <p:cViewPr varScale="1">
        <p:scale>
          <a:sx n="113" d="100"/>
          <a:sy n="113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ustomXml" Target="../customXml/item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34F17-6175-4AC5-9B4D-A4CCABA37CC0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198F7-A7C1-4661-BD93-6ED6594A8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02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6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5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583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72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35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530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859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19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70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56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IoT and Edge Computing</a:t>
            </a:r>
          </a:p>
          <a:p>
            <a:r>
              <a:rPr lang="en-GB" dirty="0"/>
              <a:t>Incredibly Low Latency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831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566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689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463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57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15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436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95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66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237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16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89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623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2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163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34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642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19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80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558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332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90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2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371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525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4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4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33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8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198F7-A7C1-4661-BD93-6ED6594A882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63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B198F7-A7C1-4661-BD93-6ED6594A882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F18F-168E-48FD-93C8-645A24B4D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39E76-9379-4B90-8611-C8516ECD4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8691-B437-472D-80E4-42316547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CF1B-8A51-4142-9965-535ABF10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76FF-B1D2-44B1-B196-91455E03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0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596C-1D42-4E23-8107-2A449C63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D61A-4202-44A1-88CA-D73103239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7D537-DF2C-4BC1-8C24-16FBBB07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9A2C1-3BD3-49E2-BA9D-82EE3C79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3FBFA-2C49-4D5D-A7EB-6A7D174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87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1C1F37-E831-4A62-BA54-7B4137EB6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12A64-8498-4BC7-98B4-F8EF2F4E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A7070-F041-4CA1-BFEC-10EB7D72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5E5F8-00BB-4C2D-809A-111F60CA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9416-B330-41D8-9F89-4B5E62B6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38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E3167-71B8-4A8F-AEEB-2F263A8A6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3669" y="3015464"/>
            <a:ext cx="2557971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2376" y="14975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Huge thanks to our amazing sponsors!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E3167-71B8-4A8F-AEEB-2F263A8A6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3669" y="3015464"/>
            <a:ext cx="2557971" cy="639503"/>
          </a:xfrm>
          <a:prstGeom prst="rect">
            <a:avLst/>
          </a:prstGeom>
        </p:spPr>
      </p:pic>
      <p:pic>
        <p:nvPicPr>
          <p:cNvPr id="2050" name="Picture 2" descr="Microsoft Corporation (GAP) (GAP Sponsor)">
            <a:extLst>
              <a:ext uri="{FF2B5EF4-FFF2-40B4-BE49-F238E27FC236}">
                <a16:creationId xmlns:a16="http://schemas.microsoft.com/office/drawing/2014/main" id="{6E52F0FD-651C-4D72-8245-3A333E86EC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44" y="1213165"/>
            <a:ext cx="3630848" cy="77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0C0445-565D-4ED8-856A-84DF825361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5" y="2431371"/>
            <a:ext cx="2878589" cy="455169"/>
          </a:xfrm>
        </p:spPr>
        <p:txBody>
          <a:bodyPr anchor="t">
            <a:noAutofit/>
          </a:bodyPr>
          <a:lstStyle>
            <a:lvl1pPr algn="l">
              <a:defRPr lang="en-US" sz="296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Gold sponsors:</a:t>
            </a:r>
          </a:p>
        </p:txBody>
      </p:sp>
      <p:pic>
        <p:nvPicPr>
          <p:cNvPr id="2052" name="Picture 4" descr="Quest Software">
            <a:extLst>
              <a:ext uri="{FF2B5EF4-FFF2-40B4-BE49-F238E27FC236}">
                <a16:creationId xmlns:a16="http://schemas.microsoft.com/office/drawing/2014/main" id="{3AEDB02D-BC2E-434C-987A-BB51C4EC9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74" y="3032804"/>
            <a:ext cx="1713634" cy="60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BASRV">
            <a:extLst>
              <a:ext uri="{FF2B5EF4-FFF2-40B4-BE49-F238E27FC236}">
                <a16:creationId xmlns:a16="http://schemas.microsoft.com/office/drawing/2014/main" id="{4EFC80E5-C13D-49E4-B676-B285E01AFA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03" y="3905320"/>
            <a:ext cx="2065579" cy="8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pire Bar Technologies LTD">
            <a:extLst>
              <a:ext uri="{FF2B5EF4-FFF2-40B4-BE49-F238E27FC236}">
                <a16:creationId xmlns:a16="http://schemas.microsoft.com/office/drawing/2014/main" id="{798A5160-D19D-4B48-9A4A-959AADEE4D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66" y="3637626"/>
            <a:ext cx="2302366" cy="111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CC1EC8E-35B9-488C-A96F-0FA9A42703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626" y="4746612"/>
            <a:ext cx="4428069" cy="666725"/>
          </a:xfrm>
        </p:spPr>
        <p:txBody>
          <a:bodyPr anchor="t">
            <a:noAutofit/>
          </a:bodyPr>
          <a:lstStyle>
            <a:lvl1pPr algn="l">
              <a:defRPr lang="en-US" sz="296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Silver sponsors:</a:t>
            </a:r>
          </a:p>
        </p:txBody>
      </p:sp>
      <p:pic>
        <p:nvPicPr>
          <p:cNvPr id="2060" name="Picture 12" descr="dbWatch AS">
            <a:extLst>
              <a:ext uri="{FF2B5EF4-FFF2-40B4-BE49-F238E27FC236}">
                <a16:creationId xmlns:a16="http://schemas.microsoft.com/office/drawing/2014/main" id="{A0E2234F-4486-48A6-8A00-29E8B23F09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5" y="5663212"/>
            <a:ext cx="1622658" cy="4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alionor Ltd.">
            <a:extLst>
              <a:ext uri="{FF2B5EF4-FFF2-40B4-BE49-F238E27FC236}">
                <a16:creationId xmlns:a16="http://schemas.microsoft.com/office/drawing/2014/main" id="{8BE166EE-BB21-40EB-A6D3-5A059040FB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7" y="5600382"/>
            <a:ext cx="2163062" cy="5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ataSite LTD">
            <a:extLst>
              <a:ext uri="{FF2B5EF4-FFF2-40B4-BE49-F238E27FC236}">
                <a16:creationId xmlns:a16="http://schemas.microsoft.com/office/drawing/2014/main" id="{D95E725F-9CC1-4976-B3A5-6702A25F81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19" y="6380665"/>
            <a:ext cx="2042356" cy="29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SS">
            <a:extLst>
              <a:ext uri="{FF2B5EF4-FFF2-40B4-BE49-F238E27FC236}">
                <a16:creationId xmlns:a16="http://schemas.microsoft.com/office/drawing/2014/main" id="{1A17FC07-41E5-4BA4-B2F1-B87F937AC6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45" y="5765692"/>
            <a:ext cx="2105077" cy="7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Qream">
            <a:extLst>
              <a:ext uri="{FF2B5EF4-FFF2-40B4-BE49-F238E27FC236}">
                <a16:creationId xmlns:a16="http://schemas.microsoft.com/office/drawing/2014/main" id="{3F784E93-FEE9-40DE-B63C-0A9519DEAE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9" y="3091857"/>
            <a:ext cx="2645125" cy="6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E4A6CAC-EA11-4AB3-BEF6-53A8FDE91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745" y="1376029"/>
            <a:ext cx="7524788" cy="666725"/>
          </a:xfrm>
        </p:spPr>
        <p:txBody>
          <a:bodyPr anchor="t">
            <a:noAutofit/>
          </a:bodyPr>
          <a:lstStyle>
            <a:lvl1pPr algn="l">
              <a:defRPr lang="en-US" sz="296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Global SQL Saturday Partner:</a:t>
            </a:r>
          </a:p>
        </p:txBody>
      </p:sp>
    </p:spTree>
    <p:extLst>
      <p:ext uri="{BB962C8B-B14F-4D97-AF65-F5344CB8AC3E}">
        <p14:creationId xmlns:p14="http://schemas.microsoft.com/office/powerpoint/2010/main" val="4291131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80288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489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4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214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303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9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2579-921A-4C5B-A04F-C8AC491C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A48B-DD41-4455-B73A-A822224FB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6856E-B392-4DD7-9791-71202032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739B8-FCD0-40D5-8B2B-248E2E5E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A728-D457-46EF-8B4B-9E3491D5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511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413094"/>
            <a:ext cx="2912637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04" y="511021"/>
            <a:ext cx="2630497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6091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7873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197626854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86549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55001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13911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408234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48532427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44693135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4267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5D3A-3744-4F2B-AAD9-01E653B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7A2FD-D6ED-4FD1-8981-050D76463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8AE02-49DC-449E-AF20-33FC68AD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ABD4-F8AC-4863-AD4D-416FEBC6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76AB-FC3A-453E-A933-9D41507A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6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0941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14D0-C43E-4A1C-B68E-6D90A478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88EC-E4A4-46D2-AC84-96788B634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74BE7-9463-4E96-86C2-3A7BA5A08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542D1-5299-4E50-9879-54D5E95B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BA3BC-5B99-4167-A509-935B7A25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3F2FF-A316-4714-A219-32B4A2EC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14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04BF-471A-4C26-AC7C-BC71375B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438FA-75C2-4E6D-B0B4-27113165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E0D48-8F0E-4E75-8878-4853D2C29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D8201-40C8-449E-A2F3-B51FBE829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5C1EF-A9FB-4825-B1FA-F78D171B4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E4F01-7486-430E-BA3F-B930A665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DAD679-A455-4EC2-AF09-FA3E32BF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355B8-5EFF-43CE-9761-46F871FA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40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46BF-9016-42E3-ACAC-518C3BBE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2127D-5B78-4E67-B7DF-8AB2224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DB749-5D34-4EB7-9DC7-407AF97F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777EC-6F2D-4765-B1E4-859A1FDE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3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D3FE8-7A4E-418C-B401-B54591EB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C00-7E7B-4004-B9D5-D59D6379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B0FBB-DD1A-46AD-9150-74C4FFA4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2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038E-B809-4698-9310-E70DF5F4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1787-B05E-4DA7-8E10-CD0BCCBD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EDE92-5FDC-4130-A2C3-8F6F9A28D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7BFC4-FC93-4584-8093-1F8A008A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AD586-48F9-4804-A31F-D2B84D86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EE392-476B-4A76-938B-773CE494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3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61E-8BD9-4B5B-8F99-D92FD811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79123-EE50-45B9-A24C-DCB0B916F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8EE98-459A-4AB4-BD53-4017E7FF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28E-65FE-49A9-8F2B-28C1AA69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E3F5C-18F5-4F6B-8E58-40811127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B1723-A830-4356-A859-84C1AD96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5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16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14.jp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BC0BC-11A5-41FB-81AC-3D5E611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A080A-13A5-47B3-93D3-C3E1A58CF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A75D7-F91D-4F5F-8396-98C3AF45F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7FA67-2B3A-45EE-88E3-0C5C53379765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AF0B-AADE-4861-989E-59A2C7F1C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F5666-2BAF-4C6E-B7C7-F36E2595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1C732-5FDB-4C72-BACA-06D9FCEAA6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1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66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393213" y="6405750"/>
            <a:ext cx="11322451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9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://commons.wikimedia.org/wiki/File:User_icon_BLACK-01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librarianinblack.net/librarianinblack/adobespies/" TargetMode="External"/><Relationship Id="rId10" Type="http://schemas.openxmlformats.org/officeDocument/2006/relationships/hyperlink" Target="http://commons.wikimedia.org/wiki/File:Icon_robot.svg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34DEE-3CE5-42CE-9801-27F3E322E35E}"/>
              </a:ext>
            </a:extLst>
          </p:cNvPr>
          <p:cNvSpPr txBox="1"/>
          <p:nvPr/>
        </p:nvSpPr>
        <p:spPr>
          <a:xfrm>
            <a:off x="1136468" y="1166842"/>
            <a:ext cx="9919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Intelligence </a:t>
            </a:r>
          </a:p>
          <a:p>
            <a:pPr algn="ctr"/>
            <a:r>
              <a:rPr lang="en-GB" sz="9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Azure Sql PaaS</a:t>
            </a:r>
          </a:p>
        </p:txBody>
      </p:sp>
    </p:spTree>
    <p:extLst>
      <p:ext uri="{BB962C8B-B14F-4D97-AF65-F5344CB8AC3E}">
        <p14:creationId xmlns:p14="http://schemas.microsoft.com/office/powerpoint/2010/main" val="77649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61372"/>
            <a:ext cx="10566400" cy="43352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Understanding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Azure security practice</a:t>
            </a:r>
          </a:p>
        </p:txBody>
      </p:sp>
    </p:spTree>
    <p:extLst>
      <p:ext uri="{BB962C8B-B14F-4D97-AF65-F5344CB8AC3E}">
        <p14:creationId xmlns:p14="http://schemas.microsoft.com/office/powerpoint/2010/main" val="277234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C4B4-9066-4BF9-A085-EF6F60FB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81" y="145957"/>
            <a:ext cx="10515439" cy="1325542"/>
          </a:xfrm>
        </p:spPr>
        <p:txBody>
          <a:bodyPr>
            <a:normAutofit/>
          </a:bodyPr>
          <a:lstStyle/>
          <a:p>
            <a:r>
              <a:rPr lang="en-GB" sz="5399" b="1" dirty="0">
                <a:solidFill>
                  <a:schemeClr val="bg1"/>
                </a:solidFill>
              </a:rPr>
              <a:t>Shared responsibility matrix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F81531-9719-425B-9D86-10D2F1ECFB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" y="1585637"/>
          <a:ext cx="12191812" cy="531152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925452">
                  <a:extLst>
                    <a:ext uri="{9D8B030D-6E8A-4147-A177-3AD203B41FA5}">
                      <a16:colId xmlns:a16="http://schemas.microsoft.com/office/drawing/2014/main" val="2883429474"/>
                    </a:ext>
                  </a:extLst>
                </a:gridCol>
                <a:gridCol w="1316590">
                  <a:extLst>
                    <a:ext uri="{9D8B030D-6E8A-4147-A177-3AD203B41FA5}">
                      <a16:colId xmlns:a16="http://schemas.microsoft.com/office/drawing/2014/main" val="460714307"/>
                    </a:ext>
                  </a:extLst>
                </a:gridCol>
                <a:gridCol w="1316590">
                  <a:extLst>
                    <a:ext uri="{9D8B030D-6E8A-4147-A177-3AD203B41FA5}">
                      <a16:colId xmlns:a16="http://schemas.microsoft.com/office/drawing/2014/main" val="3389383191"/>
                    </a:ext>
                  </a:extLst>
                </a:gridCol>
                <a:gridCol w="1316590">
                  <a:extLst>
                    <a:ext uri="{9D8B030D-6E8A-4147-A177-3AD203B41FA5}">
                      <a16:colId xmlns:a16="http://schemas.microsoft.com/office/drawing/2014/main" val="4160824374"/>
                    </a:ext>
                  </a:extLst>
                </a:gridCol>
                <a:gridCol w="1316590">
                  <a:extLst>
                    <a:ext uri="{9D8B030D-6E8A-4147-A177-3AD203B41FA5}">
                      <a16:colId xmlns:a16="http://schemas.microsoft.com/office/drawing/2014/main" val="1274309306"/>
                    </a:ext>
                  </a:extLst>
                </a:gridCol>
              </a:tblGrid>
              <a:tr h="667349"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 err="1"/>
                        <a:t>Prem</a:t>
                      </a:r>
                      <a:endParaRPr lang="en-GB" sz="3600" dirty="0"/>
                    </a:p>
                  </a:txBody>
                  <a:tcPr marL="91438" marR="91438" marT="45719" marB="4571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IaaS</a:t>
                      </a:r>
                    </a:p>
                  </a:txBody>
                  <a:tcPr marL="91438" marR="91438" marT="45719" marB="4571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PaaS</a:t>
                      </a:r>
                    </a:p>
                  </a:txBody>
                  <a:tcPr marL="91438" marR="91438" marT="45719" marB="4571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SaaS</a:t>
                      </a:r>
                    </a:p>
                  </a:txBody>
                  <a:tcPr marL="91438" marR="91438" marT="45719" marB="4571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82561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Data classification &amp; accountability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8" marR="91438" marT="45719" marB="45719" anchor="ctr"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666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Client and end-point protection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22638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Identity &amp; access management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93897"/>
                  </a:ext>
                </a:extLst>
              </a:tr>
              <a:tr h="640070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Application level controls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39177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Network controls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25405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Host infrastructure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355758"/>
                  </a:ext>
                </a:extLst>
              </a:tr>
              <a:tr h="667349">
                <a:tc>
                  <a:txBody>
                    <a:bodyPr/>
                    <a:lstStyle/>
                    <a:p>
                      <a:pPr algn="r"/>
                      <a:r>
                        <a:rPr lang="en-GB" sz="3600" b="0" dirty="0"/>
                        <a:t>Physical Security</a:t>
                      </a:r>
                    </a:p>
                  </a:txBody>
                  <a:tcPr marL="91438" marR="91438" marT="45719" marB="4571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rgbClr val="252525"/>
                        </a:solidFill>
                      </a:endParaRPr>
                    </a:p>
                  </a:txBody>
                  <a:tcPr marL="91438" marR="91438" marT="45719" marB="45719" anchor="ctr">
                    <a:lnL>
                      <a:noFill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91438" marR="91438" marT="45719" marB="45719" anchor="ctr">
                    <a:solidFill>
                      <a:srgbClr val="2F6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00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88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0DC56D-3DD7-496D-8C95-3CACD17290A1}"/>
              </a:ext>
            </a:extLst>
          </p:cNvPr>
          <p:cNvSpPr txBox="1">
            <a:spLocks/>
          </p:cNvSpPr>
          <p:nvPr/>
        </p:nvSpPr>
        <p:spPr>
          <a:xfrm>
            <a:off x="6434498" y="246184"/>
            <a:ext cx="5099537" cy="6611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7A6533-E0C3-4BF0-B982-F10B02D141F3}"/>
              </a:ext>
            </a:extLst>
          </p:cNvPr>
          <p:cNvSpPr/>
          <p:nvPr/>
        </p:nvSpPr>
        <p:spPr>
          <a:xfrm>
            <a:off x="338137" y="1501252"/>
            <a:ext cx="39528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RDP to server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Windows patching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SQL Server patching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Account for services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 account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Strong passwords</a:t>
            </a:r>
          </a:p>
          <a:p>
            <a:pPr algn="ctr"/>
            <a:r>
              <a:rPr lang="en-GB" sz="3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xp_cmdshell</a:t>
            </a:r>
            <a:endParaRPr lang="en-GB" sz="32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Trustworthy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Cross-</a:t>
            </a:r>
            <a:r>
              <a:rPr lang="en-GB" sz="3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db</a:t>
            </a: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queries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CLR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945760-71C3-4C39-808A-F2F1E36F0D57}"/>
              </a:ext>
            </a:extLst>
          </p:cNvPr>
          <p:cNvSpPr/>
          <p:nvPr/>
        </p:nvSpPr>
        <p:spPr>
          <a:xfrm>
            <a:off x="6567493" y="1502316"/>
            <a:ext cx="40445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F11F9F-7FEF-475E-A7C6-0AF26F98BF43}"/>
              </a:ext>
            </a:extLst>
          </p:cNvPr>
          <p:cNvSpPr/>
          <p:nvPr/>
        </p:nvSpPr>
        <p:spPr>
          <a:xfrm>
            <a:off x="10317040" y="1501252"/>
            <a:ext cx="40445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--</a:t>
            </a:r>
          </a:p>
          <a:p>
            <a:pPr marL="457200" indent="-457200" algn="r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457200" indent="-457200" algn="r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2E21D-9681-486B-A6CA-1D3399E8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43" y="274951"/>
            <a:ext cx="871675" cy="892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92C29-A9E7-4F6F-BB0D-53FD6DC71CF0}"/>
              </a:ext>
            </a:extLst>
          </p:cNvPr>
          <p:cNvSpPr txBox="1"/>
          <p:nvPr/>
        </p:nvSpPr>
        <p:spPr>
          <a:xfrm>
            <a:off x="5640718" y="206452"/>
            <a:ext cx="2469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12300E-633E-47D2-802C-D733D929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607" y="274951"/>
            <a:ext cx="871675" cy="888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E6D41E-2556-4995-96AA-94EC30AC8BEC}"/>
              </a:ext>
            </a:extLst>
          </p:cNvPr>
          <p:cNvSpPr txBox="1"/>
          <p:nvPr/>
        </p:nvSpPr>
        <p:spPr>
          <a:xfrm>
            <a:off x="9506282" y="206452"/>
            <a:ext cx="2580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Managed </a:t>
            </a:r>
          </a:p>
          <a:p>
            <a:r>
              <a:rPr lang="en-GB" sz="32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8AA15-C7C4-4696-9A79-F0055405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2" y="272343"/>
            <a:ext cx="871675" cy="891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5E5B72-F28B-42F5-9A3A-974EE722D6FC}"/>
              </a:ext>
            </a:extLst>
          </p:cNvPr>
          <p:cNvSpPr txBox="1"/>
          <p:nvPr/>
        </p:nvSpPr>
        <p:spPr>
          <a:xfrm>
            <a:off x="1651807" y="179257"/>
            <a:ext cx="1982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Server</a:t>
            </a:r>
          </a:p>
          <a:p>
            <a:r>
              <a:rPr lang="en-GB" sz="3200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637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3386-3B22-49C4-BDED-225513A8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8" y="0"/>
            <a:ext cx="11452596" cy="1172183"/>
          </a:xfrm>
          <a:noFill/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Public cloud philosophy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5BF32-2460-4465-BBEC-C0DFC433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58" y="2334534"/>
            <a:ext cx="9605683" cy="2188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3714C-62EE-4E59-84E6-458CAC73B450}"/>
              </a:ext>
            </a:extLst>
          </p:cNvPr>
          <p:cNvSpPr txBox="1"/>
          <p:nvPr/>
        </p:nvSpPr>
        <p:spPr>
          <a:xfrm>
            <a:off x="178279" y="5062966"/>
            <a:ext cx="10720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b="1" dirty="0">
                <a:solidFill>
                  <a:schemeClr val="bg1"/>
                </a:solidFill>
              </a:rPr>
              <a:t>PsPing/Test-</a:t>
            </a:r>
            <a:r>
              <a:rPr lang="en-GB" sz="4400" b="1" dirty="0" err="1">
                <a:solidFill>
                  <a:schemeClr val="bg1"/>
                </a:solidFill>
              </a:rPr>
              <a:t>NetConnection</a:t>
            </a:r>
            <a:r>
              <a:rPr lang="en-GB" sz="4400" b="1" dirty="0">
                <a:solidFill>
                  <a:schemeClr val="bg1"/>
                </a:solidFill>
              </a:rPr>
              <a:t>            </a:t>
            </a:r>
            <a:r>
              <a:rPr lang="en-GB" sz="6600" b="1" dirty="0">
                <a:solidFill>
                  <a:schemeClr val="bg1"/>
                </a:solidFill>
              </a:rPr>
              <a:t>~1700</a:t>
            </a:r>
          </a:p>
        </p:txBody>
      </p:sp>
    </p:spTree>
    <p:extLst>
      <p:ext uri="{BB962C8B-B14F-4D97-AF65-F5344CB8AC3E}">
        <p14:creationId xmlns:p14="http://schemas.microsoft.com/office/powerpoint/2010/main" val="21825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DB4A6EF-8087-4C30-BA06-F966B0D1842D}"/>
              </a:ext>
            </a:extLst>
          </p:cNvPr>
          <p:cNvSpPr txBox="1"/>
          <p:nvPr/>
        </p:nvSpPr>
        <p:spPr>
          <a:xfrm>
            <a:off x="9256611" y="4838900"/>
            <a:ext cx="2033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99%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6B0C2-B6A5-4596-958A-B9E925C2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65" y="2370010"/>
            <a:ext cx="7139478" cy="21179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BBB4BC-5C18-41BA-9B85-F8A2D6B74D7C}"/>
              </a:ext>
            </a:extLst>
          </p:cNvPr>
          <p:cNvSpPr txBox="1">
            <a:spLocks/>
          </p:cNvSpPr>
          <p:nvPr/>
        </p:nvSpPr>
        <p:spPr>
          <a:xfrm>
            <a:off x="833438" y="0"/>
            <a:ext cx="11452596" cy="11721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</a:rPr>
              <a:t>Public cloud philosophy </a:t>
            </a:r>
          </a:p>
        </p:txBody>
      </p:sp>
    </p:spTree>
    <p:extLst>
      <p:ext uri="{BB962C8B-B14F-4D97-AF65-F5344CB8AC3E}">
        <p14:creationId xmlns:p14="http://schemas.microsoft.com/office/powerpoint/2010/main" val="222669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61372"/>
            <a:ext cx="10566400" cy="43352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Building strong compliance foundations</a:t>
            </a:r>
          </a:p>
        </p:txBody>
      </p:sp>
    </p:spTree>
    <p:extLst>
      <p:ext uri="{BB962C8B-B14F-4D97-AF65-F5344CB8AC3E}">
        <p14:creationId xmlns:p14="http://schemas.microsoft.com/office/powerpoint/2010/main" val="128230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A7900-1F7D-4BBF-AB59-6EE56F57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22" y="1560424"/>
            <a:ext cx="10531409" cy="45111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B91C01-6E6B-4F2A-A7DA-CF942CC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9" y="246105"/>
            <a:ext cx="11046241" cy="903743"/>
          </a:xfrm>
        </p:spPr>
        <p:txBody>
          <a:bodyPr>
            <a:noAutofit/>
          </a:bodyPr>
          <a:lstStyle/>
          <a:p>
            <a:r>
              <a:rPr lang="en-GB" sz="5400" b="1" dirty="0"/>
              <a:t>Microsoft compliance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9AE6D-3348-4AD2-B370-4FCDDD85B4E2}"/>
              </a:ext>
            </a:extLst>
          </p:cNvPr>
          <p:cNvSpPr txBox="1"/>
          <p:nvPr/>
        </p:nvSpPr>
        <p:spPr>
          <a:xfrm>
            <a:off x="3124004" y="1368529"/>
            <a:ext cx="5681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TDE is enabled by default.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Why?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48EBB-ADAD-4F98-860C-4D9370945A9E}"/>
              </a:ext>
            </a:extLst>
          </p:cNvPr>
          <p:cNvSpPr txBox="1"/>
          <p:nvPr/>
        </p:nvSpPr>
        <p:spPr>
          <a:xfrm>
            <a:off x="3117111" y="2445747"/>
            <a:ext cx="5681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To encrypt data at rest.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Why?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64D1A-4B7E-461C-9F31-443FB8D907CE}"/>
              </a:ext>
            </a:extLst>
          </p:cNvPr>
          <p:cNvSpPr txBox="1"/>
          <p:nvPr/>
        </p:nvSpPr>
        <p:spPr>
          <a:xfrm>
            <a:off x="3127079" y="3524710"/>
            <a:ext cx="5678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It's recommended by Microsoft.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Why?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12D61-0DF0-416B-96E6-935FC4383E77}"/>
              </a:ext>
            </a:extLst>
          </p:cNvPr>
          <p:cNvSpPr txBox="1"/>
          <p:nvPr/>
        </p:nvSpPr>
        <p:spPr>
          <a:xfrm>
            <a:off x="3119407" y="4592113"/>
            <a:ext cx="5676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To improve security.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Why?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6EFF1-E3BC-4E9B-BE80-AC508D4033A7}"/>
              </a:ext>
            </a:extLst>
          </p:cNvPr>
          <p:cNvSpPr txBox="1"/>
          <p:nvPr/>
        </p:nvSpPr>
        <p:spPr>
          <a:xfrm>
            <a:off x="3120945" y="5618227"/>
            <a:ext cx="5673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To build TRUST.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4486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B91C01-6E6B-4F2A-A7DA-CF942CC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9" y="264672"/>
            <a:ext cx="11046241" cy="903743"/>
          </a:xfrm>
        </p:spPr>
        <p:txBody>
          <a:bodyPr>
            <a:noAutofit/>
          </a:bodyPr>
          <a:lstStyle/>
          <a:p>
            <a:r>
              <a:rPr lang="en-GB" sz="5400" b="1" dirty="0"/>
              <a:t>Azure SQL PaaS compliance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05DB8-9FC2-48AC-9AE8-5933BFB6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1018"/>
            <a:ext cx="12192000" cy="29646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CF4AAF-B350-4A0D-BB2D-6BE0B4C58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6556"/>
            <a:ext cx="12192000" cy="4573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F96507-05F5-4E1A-9F2C-9BE036FE0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0047"/>
            <a:ext cx="12192000" cy="28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982809"/>
            <a:ext cx="10566400" cy="289238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Integrating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IAM</a:t>
            </a:r>
          </a:p>
        </p:txBody>
      </p:sp>
    </p:spTree>
    <p:extLst>
      <p:ext uri="{BB962C8B-B14F-4D97-AF65-F5344CB8AC3E}">
        <p14:creationId xmlns:p14="http://schemas.microsoft.com/office/powerpoint/2010/main" val="346641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5ED9-3AA7-45B5-9E27-BBFA8E4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86" y="35955"/>
            <a:ext cx="10515600" cy="1030162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Azure Active Directory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6DD82B-3B95-477A-A758-0611EC322E13}"/>
              </a:ext>
            </a:extLst>
          </p:cNvPr>
          <p:cNvSpPr/>
          <p:nvPr/>
        </p:nvSpPr>
        <p:spPr>
          <a:xfrm>
            <a:off x="410051" y="1431225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Azure AD Connect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6F4187-2003-439F-BE92-E17D7788787F}"/>
              </a:ext>
            </a:extLst>
          </p:cNvPr>
          <p:cNvSpPr/>
          <p:nvPr/>
        </p:nvSpPr>
        <p:spPr>
          <a:xfrm>
            <a:off x="3419886" y="5491064"/>
            <a:ext cx="2426013" cy="106468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MFA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2A09FB-16F3-4CB3-84E4-136E547EC782}"/>
              </a:ext>
            </a:extLst>
          </p:cNvPr>
          <p:cNvSpPr/>
          <p:nvPr/>
        </p:nvSpPr>
        <p:spPr>
          <a:xfrm>
            <a:off x="3419886" y="4136295"/>
            <a:ext cx="2426013" cy="1071929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Trusted IPs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F4C1CD-ACA1-4419-B7CB-3D8C0DA8D02F}"/>
              </a:ext>
            </a:extLst>
          </p:cNvPr>
          <p:cNvSpPr/>
          <p:nvPr/>
        </p:nvSpPr>
        <p:spPr>
          <a:xfrm>
            <a:off x="3419885" y="1434014"/>
            <a:ext cx="2426013" cy="106468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Conditional Access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558FE9-89E3-4E6B-B4FE-CDA75C40E101}"/>
              </a:ext>
            </a:extLst>
          </p:cNvPr>
          <p:cNvSpPr/>
          <p:nvPr/>
        </p:nvSpPr>
        <p:spPr>
          <a:xfrm>
            <a:off x="6405849" y="5495728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Named Locations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8D85F7-8679-4EE2-9529-4B775877DA67}"/>
              </a:ext>
            </a:extLst>
          </p:cNvPr>
          <p:cNvSpPr/>
          <p:nvPr/>
        </p:nvSpPr>
        <p:spPr>
          <a:xfrm>
            <a:off x="410048" y="4129024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Devices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D00CEE-DA9B-4E68-88BE-CD6057414D36}"/>
              </a:ext>
            </a:extLst>
          </p:cNvPr>
          <p:cNvSpPr/>
          <p:nvPr/>
        </p:nvSpPr>
        <p:spPr>
          <a:xfrm>
            <a:off x="410050" y="5491064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JIT Access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77148E-B572-430E-A3DE-77370F7666E1}"/>
              </a:ext>
            </a:extLst>
          </p:cNvPr>
          <p:cNvSpPr/>
          <p:nvPr/>
        </p:nvSpPr>
        <p:spPr>
          <a:xfrm>
            <a:off x="3419885" y="2777123"/>
            <a:ext cx="2426013" cy="1071929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Security Graph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5269B0-525D-4963-85ED-F3F3E87DF839}"/>
              </a:ext>
            </a:extLst>
          </p:cNvPr>
          <p:cNvSpPr/>
          <p:nvPr/>
        </p:nvSpPr>
        <p:spPr>
          <a:xfrm>
            <a:off x="9391818" y="1429830"/>
            <a:ext cx="2426013" cy="106747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B2C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F67492-E86D-4434-B7B2-8DFD5AD82F56}"/>
              </a:ext>
            </a:extLst>
          </p:cNvPr>
          <p:cNvSpPr/>
          <p:nvPr/>
        </p:nvSpPr>
        <p:spPr>
          <a:xfrm>
            <a:off x="6405849" y="4152080"/>
            <a:ext cx="2426013" cy="106747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Apps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A4F0A3-30F8-4C84-B228-8979F7114D42}"/>
              </a:ext>
            </a:extLst>
          </p:cNvPr>
          <p:cNvSpPr/>
          <p:nvPr/>
        </p:nvSpPr>
        <p:spPr>
          <a:xfrm>
            <a:off x="9391818" y="4129024"/>
            <a:ext cx="2426013" cy="106747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Proxies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ACD7D7-FAD5-4012-9E45-6BC8E411658D}"/>
              </a:ext>
            </a:extLst>
          </p:cNvPr>
          <p:cNvSpPr/>
          <p:nvPr/>
        </p:nvSpPr>
        <p:spPr>
          <a:xfrm>
            <a:off x="9391818" y="2785988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B2B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9AC1A9-3F08-4E17-98F6-8B3C938A61CF}"/>
              </a:ext>
            </a:extLst>
          </p:cNvPr>
          <p:cNvSpPr/>
          <p:nvPr/>
        </p:nvSpPr>
        <p:spPr>
          <a:xfrm>
            <a:off x="6405849" y="1431225"/>
            <a:ext cx="2426013" cy="1064680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Privileged Identities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1931C1-0B0A-4996-9CD0-70E40C7A5387}"/>
              </a:ext>
            </a:extLst>
          </p:cNvPr>
          <p:cNvSpPr/>
          <p:nvPr/>
        </p:nvSpPr>
        <p:spPr>
          <a:xfrm>
            <a:off x="6405851" y="2793267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RBAC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056BBF-9F5A-496B-BE89-A6456E16E9BA}"/>
              </a:ext>
            </a:extLst>
          </p:cNvPr>
          <p:cNvSpPr/>
          <p:nvPr/>
        </p:nvSpPr>
        <p:spPr>
          <a:xfrm>
            <a:off x="410049" y="2785988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AAD DS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93F59F-CE58-45CF-B14E-5792EA141EE3}"/>
              </a:ext>
            </a:extLst>
          </p:cNvPr>
          <p:cNvSpPr/>
          <p:nvPr/>
        </p:nvSpPr>
        <p:spPr>
          <a:xfrm>
            <a:off x="9391818" y="5491065"/>
            <a:ext cx="2426013" cy="1067471"/>
          </a:xfrm>
          <a:prstGeom prst="round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238348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4994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GOLD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SILVER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BRONZE SPONSOR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STRATEGIC PARTNER</a:t>
            </a:r>
            <a:endParaRPr lang="pl-PL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38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1815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2136218" y="2811380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75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1847528" y="248118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1915754" y="3873030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1847528" y="5270946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80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3FADFD-EAE2-4034-961C-C39D77B11B98}"/>
              </a:ext>
            </a:extLst>
          </p:cNvPr>
          <p:cNvSpPr txBox="1">
            <a:spLocks/>
          </p:cNvSpPr>
          <p:nvPr/>
        </p:nvSpPr>
        <p:spPr>
          <a:xfrm>
            <a:off x="572186" y="35955"/>
            <a:ext cx="10515600" cy="114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</a:rPr>
              <a:t>AAD Integration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03EFB-E921-4988-AE51-3AA3496E53CC}"/>
              </a:ext>
            </a:extLst>
          </p:cNvPr>
          <p:cNvSpPr txBox="1"/>
          <p:nvPr/>
        </p:nvSpPr>
        <p:spPr>
          <a:xfrm>
            <a:off x="6448613" y="1443841"/>
            <a:ext cx="5402730" cy="397031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Client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Authentication=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Active Directory Integrated </a:t>
            </a:r>
            <a:r>
              <a:rPr lang="en-GB" sz="3600" strike="sngStrike" dirty="0">
                <a:solidFill>
                  <a:schemeClr val="bg1"/>
                </a:solidFill>
              </a:rPr>
              <a:t>Active Directory Password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connection.AccessToken</a:t>
            </a:r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.NET 4.6, ADALSQL.DLL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E66E2-8274-46F8-8BDF-91E976871D9E}"/>
              </a:ext>
            </a:extLst>
          </p:cNvPr>
          <p:cNvSpPr txBox="1"/>
          <p:nvPr/>
        </p:nvSpPr>
        <p:spPr>
          <a:xfrm>
            <a:off x="340657" y="1443841"/>
            <a:ext cx="5755343" cy="3970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/>
              <a:t>Server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[MI only] Run PS script to grant read access to AAD	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Set AAD User/Group as Server Admin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Add accounts using above principal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93C01-ADB6-4E62-8757-B455640A6CFB}"/>
              </a:ext>
            </a:extLst>
          </p:cNvPr>
          <p:cNvSpPr txBox="1"/>
          <p:nvPr/>
        </p:nvSpPr>
        <p:spPr>
          <a:xfrm>
            <a:off x="340657" y="5738649"/>
            <a:ext cx="702048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Limitations: bcp.exe, </a:t>
            </a:r>
            <a:r>
              <a:rPr lang="en-GB" sz="3600" dirty="0" err="1">
                <a:solidFill>
                  <a:schemeClr val="bg1"/>
                </a:solidFill>
              </a:rPr>
              <a:t>PolyBase</a:t>
            </a:r>
            <a:r>
              <a:rPr lang="en-GB" sz="3600" dirty="0">
                <a:solidFill>
                  <a:schemeClr val="bg1"/>
                </a:solidFill>
              </a:rPr>
              <a:t>, SSDT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E499B-97DE-4E1F-BDED-0BDE8AA8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38" y="1641651"/>
            <a:ext cx="4141657" cy="4502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D8588-7FE1-4147-AA88-44988AC71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05" y="947182"/>
            <a:ext cx="4525775" cy="59108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3FADFD-EAE2-4034-961C-C39D77B11B98}"/>
              </a:ext>
            </a:extLst>
          </p:cNvPr>
          <p:cNvSpPr txBox="1">
            <a:spLocks/>
          </p:cNvSpPr>
          <p:nvPr/>
        </p:nvSpPr>
        <p:spPr>
          <a:xfrm>
            <a:off x="572185" y="35955"/>
            <a:ext cx="11186427" cy="1030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</a:rPr>
              <a:t>AAD Conditional Access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8A5E59-C185-4123-BD41-CAADD755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33" y="928108"/>
            <a:ext cx="4346717" cy="5893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CAC96-2054-4AD4-8B02-087F4B932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722" y="928109"/>
            <a:ext cx="4369649" cy="5929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0EC45-D218-403D-A96A-C795616DA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284" y="1013706"/>
            <a:ext cx="4490196" cy="6261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92BA7B-8638-4227-8D82-2995E9795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3392" y="856712"/>
            <a:ext cx="4463891" cy="6001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D887E1-B825-45EB-A77F-57F06A2C5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166" y="947182"/>
            <a:ext cx="4243563" cy="59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46657"/>
            <a:ext cx="10566400" cy="436468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Enabling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detective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39841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6346-7309-4384-9E24-2EABBDDD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6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Threat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884C-0474-4966-96E1-73511292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20" y="0"/>
            <a:ext cx="10491686" cy="15292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058F81-1BAF-48EC-97AB-E82FE1F3C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93" y="1940751"/>
            <a:ext cx="10515600" cy="4870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rgbClr val="00B050"/>
                </a:solidFill>
              </a:rPr>
              <a:t>INPUT: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Dynamic data - logins, batch requests</a:t>
            </a:r>
          </a:p>
          <a:p>
            <a:pPr marL="514350" indent="-514350"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OBJECTIVE FUNCTION: </a:t>
            </a: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	</a:t>
            </a:r>
            <a:r>
              <a:rPr lang="en-GB" sz="3600" dirty="0">
                <a:solidFill>
                  <a:schemeClr val="bg1"/>
                </a:solidFill>
              </a:rPr>
              <a:t>Detect Threats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Notifications</a:t>
            </a:r>
          </a:p>
        </p:txBody>
      </p:sp>
    </p:spTree>
    <p:extLst>
      <p:ext uri="{BB962C8B-B14F-4D97-AF65-F5344CB8AC3E}">
        <p14:creationId xmlns:p14="http://schemas.microsoft.com/office/powerpoint/2010/main" val="161944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6346-7309-4384-9E24-2EABBDDD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6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Threat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3982E-7B5C-4FDE-89F4-296548CD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05" y="2198653"/>
            <a:ext cx="5305464" cy="3452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AAAC68-FCB1-4714-ACE4-13F351B4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62" y="2198653"/>
            <a:ext cx="5829343" cy="4024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2884C-0474-4966-96E1-735112920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20" y="0"/>
            <a:ext cx="10491686" cy="1529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A8D00-9073-4625-A316-E370EF14E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468" y="1364185"/>
            <a:ext cx="8375956" cy="70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88C3-EF50-4F17-8D73-29887C2B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38" y="73296"/>
            <a:ext cx="10515600" cy="1162118"/>
          </a:xfrm>
        </p:spPr>
        <p:txBody>
          <a:bodyPr>
            <a:normAutofit/>
          </a:bodyPr>
          <a:lstStyle/>
          <a:p>
            <a:r>
              <a:rPr lang="en-GB" sz="5400" b="1" dirty="0"/>
              <a:t>Vulnerability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7E9D-75F1-405B-8BFF-FD00F42E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5" y="0"/>
            <a:ext cx="8994032" cy="15172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3F698C-4043-4893-BF34-38C54576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93" y="1953876"/>
            <a:ext cx="10515600" cy="4870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rgbClr val="00B050"/>
                </a:solidFill>
              </a:rPr>
              <a:t>INPUT: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Security configuration – static data</a:t>
            </a:r>
          </a:p>
          <a:p>
            <a:pPr marL="514350" indent="-514350"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OBJECTIVE FUNCTION: </a:t>
            </a: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	</a:t>
            </a:r>
            <a:r>
              <a:rPr lang="en-GB" sz="3600" dirty="0">
                <a:solidFill>
                  <a:schemeClr val="bg1"/>
                </a:solidFill>
              </a:rPr>
              <a:t>Assess Risk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Security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3098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88C3-EF50-4F17-8D73-29887C2B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38" y="73296"/>
            <a:ext cx="10515600" cy="1162118"/>
          </a:xfrm>
        </p:spPr>
        <p:txBody>
          <a:bodyPr>
            <a:normAutofit/>
          </a:bodyPr>
          <a:lstStyle/>
          <a:p>
            <a:r>
              <a:rPr lang="en-GB" sz="5400" b="1" dirty="0"/>
              <a:t>Vulnerability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7E9D-75F1-405B-8BFF-FD00F42E5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5" y="0"/>
            <a:ext cx="8994032" cy="1517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E009-4870-4BC6-A6F7-BCD405A4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6305"/>
            <a:ext cx="12120517" cy="4911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33AD39-EAA7-4192-8BD9-545CCEB43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30" y="1946305"/>
            <a:ext cx="11409856" cy="4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3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12B67-17CE-4F07-8E69-2AB454741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0" y="0"/>
            <a:ext cx="8005748" cy="13923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D0B4B0-15B2-4447-B32D-5C22AD91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92" y="1940751"/>
            <a:ext cx="10818157" cy="4870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b="1" dirty="0">
                <a:solidFill>
                  <a:srgbClr val="00B050"/>
                </a:solidFill>
              </a:rPr>
              <a:t>INPUT: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Static (security configuration) and dynamic (activity)</a:t>
            </a:r>
          </a:p>
          <a:p>
            <a:pPr marL="514350" indent="-514350"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OBJECTIVE FUNCTION: </a:t>
            </a: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	</a:t>
            </a:r>
            <a:r>
              <a:rPr lang="en-GB" sz="3600" dirty="0">
                <a:solidFill>
                  <a:schemeClr val="bg1"/>
                </a:solidFill>
              </a:rPr>
              <a:t>Prevent, detect and respond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2055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7E0B6A-5EA0-4F07-9CFC-13A9483D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88" y="1854954"/>
            <a:ext cx="11658624" cy="477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12B67-17CE-4F07-8E69-2AB45474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00" y="0"/>
            <a:ext cx="8005748" cy="13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46657"/>
            <a:ext cx="10566400" cy="436468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Establishing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network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206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D37E-D4D3-4892-8E8B-1522F696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90" y="116484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353B6-5016-4DA5-A09F-61BA7000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195" y="1336056"/>
            <a:ext cx="5038789" cy="2988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CD1FF-11C0-4275-BDB0-4C3AEE649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42" y="4318367"/>
            <a:ext cx="2962651" cy="2407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8CFCA-8BEB-44D7-BBAC-EE97EE99D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95" y="1529266"/>
            <a:ext cx="2962651" cy="2407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6C719-5252-4BB9-8124-F05C269F9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1534246"/>
            <a:ext cx="2962651" cy="2407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FDFFF6-93E8-4FF4-A035-2344143E3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09" y="4318367"/>
            <a:ext cx="2962651" cy="2407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31A2E-C875-40ED-934A-67E892A5F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17" y="1115786"/>
            <a:ext cx="11168565" cy="56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4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EABB-6F61-42BE-8A5E-8EB939BD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1802"/>
          </a:xfrm>
        </p:spPr>
        <p:txBody>
          <a:bodyPr>
            <a:normAutofit/>
          </a:bodyPr>
          <a:lstStyle/>
          <a:p>
            <a:r>
              <a:rPr lang="en-GB" sz="5400" b="1" dirty="0"/>
              <a:t>Azure Sql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419F3-40EC-4469-91ED-BBE483B1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90" y="1001762"/>
            <a:ext cx="9409020" cy="585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D1B7B8-E639-4025-9A8A-38988DD4E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656" y="4083237"/>
            <a:ext cx="565433" cy="565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2DDB2-D0B3-4E8E-9336-0F22256B3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480" y="4083236"/>
            <a:ext cx="565433" cy="56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78238-C4DE-446E-856F-C89D03CE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62" y="3146283"/>
            <a:ext cx="565433" cy="565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026B1-C20F-4E7A-BB4D-98CA11B7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225" y="2354803"/>
            <a:ext cx="565433" cy="56543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87C5E3-AE2D-4727-A8AA-96F6DA9A6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224" y="3781478"/>
            <a:ext cx="565433" cy="5654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5A59C5-7FE1-408E-A2BA-F99BBA947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25" y="5037022"/>
            <a:ext cx="565433" cy="5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6109A54-E618-4E6F-8F0D-8CC7EB65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1802"/>
          </a:xfrm>
        </p:spPr>
        <p:txBody>
          <a:bodyPr>
            <a:normAutofit/>
          </a:bodyPr>
          <a:lstStyle/>
          <a:p>
            <a:r>
              <a:rPr lang="en-GB" sz="5400" b="1" dirty="0"/>
              <a:t>Azure Sql Managed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7BFA81-E2CF-4DA5-82E3-E5638EE4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47" y="1191803"/>
            <a:ext cx="7925906" cy="5372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46393-E561-4DF0-B610-306B017C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778" y="3146283"/>
            <a:ext cx="565433" cy="56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7B907-E48E-4B08-BB4D-7968DA5C8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290" y="5100764"/>
            <a:ext cx="565433" cy="565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8C1254-AA5E-418A-9E60-6CAB6D346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289" y="3878228"/>
            <a:ext cx="565433" cy="5654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EE0BCF-1DEB-40BD-882F-8724AD13B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288" y="2514717"/>
            <a:ext cx="565433" cy="5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198899"/>
            <a:ext cx="10566400" cy="446020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Implementing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data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35983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5873-D2CA-488C-80EC-F2AB662F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31" y="86766"/>
            <a:ext cx="10515439" cy="1025200"/>
          </a:xfrm>
        </p:spPr>
        <p:txBody>
          <a:bodyPr>
            <a:noAutofit/>
          </a:bodyPr>
          <a:lstStyle/>
          <a:p>
            <a:r>
              <a:rPr lang="en-GB" sz="5399" b="1" dirty="0">
                <a:solidFill>
                  <a:schemeClr val="bg1"/>
                </a:solidFill>
              </a:rPr>
              <a:t>TDE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380C6-EBA2-4497-9010-983A1AF6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744" y="1529429"/>
            <a:ext cx="5826512" cy="464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939C8-7606-42CE-B110-6380EC5F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77" y="1403901"/>
            <a:ext cx="9053245" cy="4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058F81-1BAF-48EC-97AB-E82FE1F3C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868" y="1953899"/>
            <a:ext cx="10515439" cy="487000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00B050"/>
                </a:solidFill>
              </a:rPr>
              <a:t>INPUT: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List of columns – static data</a:t>
            </a:r>
          </a:p>
          <a:p>
            <a:pPr marL="514343" indent="-514343"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r>
              <a:rPr lang="en-GB" sz="3600" b="1" dirty="0">
                <a:solidFill>
                  <a:srgbClr val="00B0F0"/>
                </a:solidFill>
              </a:rPr>
              <a:t>OBJECTIVE FUNCTION: </a:t>
            </a:r>
          </a:p>
          <a:p>
            <a:pPr marL="0" indent="0">
              <a:buNone/>
            </a:pPr>
            <a:r>
              <a:rPr lang="en-GB" sz="3600" b="1" dirty="0">
                <a:solidFill>
                  <a:srgbClr val="00B0F0"/>
                </a:solidFill>
              </a:rPr>
              <a:t>	</a:t>
            </a:r>
            <a:r>
              <a:rPr lang="en-GB" sz="3600" dirty="0">
                <a:solidFill>
                  <a:schemeClr val="bg1"/>
                </a:solidFill>
              </a:rPr>
              <a:t>Assign sensitivity label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3600" b="1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	Data Classification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F176-41AE-49DF-8423-78C113F7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136820"/>
            <a:ext cx="9434445" cy="12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0F176-41AE-49DF-8423-78C113F7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09" y="66333"/>
            <a:ext cx="9594383" cy="1303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955B7-06C8-4016-B361-A37D3292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" y="2584655"/>
            <a:ext cx="12190042" cy="2174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9D42C-E476-4370-8CD5-F93651E4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4018"/>
            <a:ext cx="12188083" cy="41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5873-D2CA-488C-80EC-F2AB662F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31" y="86766"/>
            <a:ext cx="10515439" cy="1025200"/>
          </a:xfrm>
        </p:spPr>
        <p:txBody>
          <a:bodyPr>
            <a:noAutofit/>
          </a:bodyPr>
          <a:lstStyle/>
          <a:p>
            <a:r>
              <a:rPr lang="en-GB" sz="5399" b="1" dirty="0">
                <a:solidFill>
                  <a:schemeClr val="bg1"/>
                </a:solidFill>
              </a:rPr>
              <a:t>Always Encrypted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48B77E-783A-4FD2-8482-6C3CDFDCD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FA4B4A3-7FE3-4CA4-A2FA-B7C7B365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79" y="1925754"/>
            <a:ext cx="11070092" cy="361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69FC62-AFF6-4502-B9A3-AF43EB64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" y="1111966"/>
            <a:ext cx="10929257" cy="56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46054"/>
            <a:ext cx="10566400" cy="436589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Optimising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change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730456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8F1-2DA8-4C8A-BDEE-20CF4BC2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ARM templates</a:t>
            </a:r>
            <a:endParaRPr lang="en-GB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7308E-F480-4CFC-ABEC-9DC6BB72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37" y="10982"/>
            <a:ext cx="3924639" cy="6847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E08E0-E7A6-4575-B9F5-ACE23CF9D7FF}"/>
              </a:ext>
            </a:extLst>
          </p:cNvPr>
          <p:cNvSpPr txBox="1"/>
          <p:nvPr/>
        </p:nvSpPr>
        <p:spPr>
          <a:xfrm>
            <a:off x="653143" y="4377974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Cross resource group deployment?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AFA3D-CDA2-4B1D-BF20-2F1D28686F6C}"/>
              </a:ext>
            </a:extLst>
          </p:cNvPr>
          <p:cNvSpPr txBox="1"/>
          <p:nvPr/>
        </p:nvSpPr>
        <p:spPr>
          <a:xfrm>
            <a:off x="653143" y="213138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to secure template?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E1B45-DDFD-4727-A1E2-D36B1BB5CAC2}"/>
              </a:ext>
            </a:extLst>
          </p:cNvPr>
          <p:cNvSpPr txBox="1"/>
          <p:nvPr/>
        </p:nvSpPr>
        <p:spPr>
          <a:xfrm>
            <a:off x="653143" y="3254677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to secure parameters?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E3D39-29FF-4A02-B3F5-900323D059A5}"/>
              </a:ext>
            </a:extLst>
          </p:cNvPr>
          <p:cNvSpPr txBox="1"/>
          <p:nvPr/>
        </p:nvSpPr>
        <p:spPr>
          <a:xfrm>
            <a:off x="653143" y="5501271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to find parameters?</a:t>
            </a:r>
          </a:p>
        </p:txBody>
      </p:sp>
    </p:spTree>
    <p:extLst>
      <p:ext uri="{BB962C8B-B14F-4D97-AF65-F5344CB8AC3E}">
        <p14:creationId xmlns:p14="http://schemas.microsoft.com/office/powerpoint/2010/main" val="25689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8F1-2DA8-4C8A-BDEE-20CF4BC2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Azure Policy</a:t>
            </a:r>
            <a:endParaRPr lang="en-GB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B80E07-1A71-459A-989B-32A42C079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27239"/>
              </p:ext>
            </p:extLst>
          </p:nvPr>
        </p:nvGraphicFramePr>
        <p:xfrm>
          <a:off x="2032000" y="2358394"/>
          <a:ext cx="81280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89734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4766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chemeClr val="bg1"/>
                          </a:solidFill>
                        </a:rPr>
                        <a:t>Azure Policy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b="1" dirty="0">
                          <a:solidFill>
                            <a:schemeClr val="bg1"/>
                          </a:solidFill>
                        </a:rPr>
                        <a:t>RBAC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23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400" dirty="0">
                          <a:solidFill>
                            <a:schemeClr val="bg1"/>
                          </a:solidFill>
                        </a:rPr>
                        <a:t>Resources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400" dirty="0">
                          <a:solidFill>
                            <a:schemeClr val="bg1"/>
                          </a:solidFill>
                        </a:rPr>
                        <a:t>Users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20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solidFill>
                            <a:schemeClr val="bg1"/>
                          </a:solidFill>
                        </a:rPr>
                        <a:t>Default Allow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>
                          <a:solidFill>
                            <a:schemeClr val="bg1"/>
                          </a:solidFill>
                        </a:rPr>
                        <a:t>Default Deny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571861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A5EE76-5A6C-4391-B002-5498E48EAD06}"/>
              </a:ext>
            </a:extLst>
          </p:cNvPr>
          <p:cNvSpPr txBox="1"/>
          <p:nvPr/>
        </p:nvSpPr>
        <p:spPr>
          <a:xfrm>
            <a:off x="1959879" y="1824062"/>
            <a:ext cx="8272241" cy="440120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Production Sql Server Initiative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	Location Policy</a:t>
            </a:r>
          </a:p>
          <a:p>
            <a:r>
              <a:rPr lang="en-GB" sz="4000" dirty="0">
                <a:solidFill>
                  <a:schemeClr val="bg1"/>
                </a:solidFill>
              </a:rPr>
              <a:t>		Prevent any Sql resources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			Exclude dedicated RG</a:t>
            </a:r>
          </a:p>
          <a:p>
            <a:r>
              <a:rPr lang="en-GB" sz="4000" dirty="0">
                <a:solidFill>
                  <a:schemeClr val="bg1"/>
                </a:solidFill>
              </a:rPr>
              <a:t>	Production Sql Server Policy</a:t>
            </a:r>
          </a:p>
          <a:p>
            <a:r>
              <a:rPr lang="en-GB" sz="4000" dirty="0">
                <a:solidFill>
                  <a:schemeClr val="bg1"/>
                </a:solidFill>
              </a:rPr>
              <a:t>		Enforce Delete lock</a:t>
            </a:r>
          </a:p>
          <a:p>
            <a:r>
              <a:rPr lang="en-GB" sz="4000" dirty="0">
                <a:solidFill>
                  <a:schemeClr val="bg1"/>
                </a:solidFill>
              </a:rPr>
              <a:t>		Enforce </a:t>
            </a:r>
            <a:r>
              <a:rPr lang="en-GB" sz="4000" dirty="0" err="1">
                <a:solidFill>
                  <a:schemeClr val="bg1"/>
                </a:solidFill>
              </a:rPr>
              <a:t>contactPerson</a:t>
            </a:r>
            <a:r>
              <a:rPr lang="en-GB" sz="4000" dirty="0">
                <a:solidFill>
                  <a:schemeClr val="bg1"/>
                </a:solidFill>
              </a:rPr>
              <a:t> tag</a:t>
            </a:r>
          </a:p>
        </p:txBody>
      </p:sp>
    </p:spTree>
    <p:extLst>
      <p:ext uri="{BB962C8B-B14F-4D97-AF65-F5344CB8AC3E}">
        <p14:creationId xmlns:p14="http://schemas.microsoft.com/office/powerpoint/2010/main" val="7781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8FD4-FA70-4FF7-B0DD-B2EFEC77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1" y="170822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7619-3350-4019-A82B-0D69046DE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90" y="985838"/>
            <a:ext cx="10722219" cy="4355368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b="1" dirty="0"/>
              <a:t>General Definitions</a:t>
            </a:r>
          </a:p>
          <a:p>
            <a:r>
              <a:rPr lang="en-GB" sz="5400" b="1" dirty="0"/>
              <a:t> 8 stage journey through Azure Sql PaaS security intelligence</a:t>
            </a:r>
          </a:p>
          <a:p>
            <a:pPr marL="457200" lvl="1" indent="0">
              <a:buNone/>
            </a:pPr>
            <a:r>
              <a:rPr lang="en-GB" sz="5000" dirty="0"/>
              <a:t>Start: Azure Security Practice</a:t>
            </a:r>
            <a:endParaRPr lang="en-GB" sz="5400" dirty="0"/>
          </a:p>
          <a:p>
            <a:pPr marL="457200" lvl="1" indent="0">
              <a:buNone/>
            </a:pPr>
            <a:r>
              <a:rPr lang="en-GB" sz="5400" dirty="0"/>
              <a:t> End: Security functions automation</a:t>
            </a:r>
          </a:p>
          <a:p>
            <a:pPr lvl="1"/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647419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8686-5991-420A-B816-C5339D19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46054"/>
            <a:ext cx="10566400" cy="436589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Automating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security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8800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648497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270DAA7-6AAC-4513-B33A-CE3B88AF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65" y="200873"/>
            <a:ext cx="10852470" cy="1036604"/>
          </a:xfrm>
        </p:spPr>
        <p:txBody>
          <a:bodyPr>
            <a:normAutofit/>
          </a:bodyPr>
          <a:lstStyle/>
          <a:p>
            <a:r>
              <a:rPr lang="en-GB" sz="5399" b="1" dirty="0"/>
              <a:t>Unsupervised Anomaly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F5949-99AF-46A4-A8DA-BFD470EC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70" y="1694221"/>
            <a:ext cx="3080478" cy="2203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B7F79-3683-4FD3-84BD-2197F1D9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95" y="2796108"/>
            <a:ext cx="4856258" cy="985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8021-DB29-4F9D-A4B7-A7663991A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30" y="1902521"/>
            <a:ext cx="4666320" cy="731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CAED0-259C-4221-8539-3DDFF6209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271" y="4491194"/>
            <a:ext cx="5676105" cy="17191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39446A-D910-4989-917B-26D37F3F2164}"/>
              </a:ext>
            </a:extLst>
          </p:cNvPr>
          <p:cNvCxnSpPr/>
          <p:nvPr/>
        </p:nvCxnSpPr>
        <p:spPr>
          <a:xfrm>
            <a:off x="4666165" y="2947337"/>
            <a:ext cx="142983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6B873-33A1-4169-9D7D-329760D81ED2}"/>
              </a:ext>
            </a:extLst>
          </p:cNvPr>
          <p:cNvCxnSpPr>
            <a:cxnSpLocks/>
          </p:cNvCxnSpPr>
          <p:nvPr/>
        </p:nvCxnSpPr>
        <p:spPr>
          <a:xfrm>
            <a:off x="8585567" y="3835500"/>
            <a:ext cx="0" cy="60094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7E1C0B-C873-41A6-8EF8-95CE788BCBD7}"/>
              </a:ext>
            </a:extLst>
          </p:cNvPr>
          <p:cNvCxnSpPr>
            <a:cxnSpLocks/>
          </p:cNvCxnSpPr>
          <p:nvPr/>
        </p:nvCxnSpPr>
        <p:spPr>
          <a:xfrm flipH="1">
            <a:off x="4343600" y="5352996"/>
            <a:ext cx="135010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A824431-3470-4D0A-88EF-813DB2429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2" y="4856857"/>
            <a:ext cx="2620852" cy="9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270DAA7-6AAC-4513-B33A-CE3B88AF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81" y="218245"/>
            <a:ext cx="10515439" cy="1036604"/>
          </a:xfrm>
        </p:spPr>
        <p:txBody>
          <a:bodyPr>
            <a:normAutofit/>
          </a:bodyPr>
          <a:lstStyle/>
          <a:p>
            <a:pPr algn="ctr"/>
            <a:r>
              <a:rPr lang="en-GB" sz="5399" b="1" dirty="0"/>
              <a:t>Detecting Lateral Movement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1833B-EED3-4929-BCD1-0AD67168C126}"/>
              </a:ext>
            </a:extLst>
          </p:cNvPr>
          <p:cNvCxnSpPr>
            <a:cxnSpLocks/>
          </p:cNvCxnSpPr>
          <p:nvPr/>
        </p:nvCxnSpPr>
        <p:spPr>
          <a:xfrm>
            <a:off x="5945312" y="3914355"/>
            <a:ext cx="49073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CDA4B54-7A0F-4190-AF7E-51E6DF5D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2" y="2711265"/>
            <a:ext cx="5612836" cy="2362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CF7CA5-B0C6-4EF8-9E20-B4BBADDF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303" y="2711221"/>
            <a:ext cx="5672697" cy="24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947B65-1922-4F60-A572-DE9CAB98A388}"/>
              </a:ext>
            </a:extLst>
          </p:cNvPr>
          <p:cNvSpPr txBox="1">
            <a:spLocks/>
          </p:cNvSpPr>
          <p:nvPr/>
        </p:nvSpPr>
        <p:spPr>
          <a:xfrm>
            <a:off x="939800" y="200212"/>
            <a:ext cx="10688320" cy="6344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Understanding Azure security practice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Building strong compliance foundations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Integrating IAM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Enabling detective controls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Establishing network security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Implementing data protection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Optimising change management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GB" sz="4400" b="1" dirty="0"/>
              <a:t>Automating security functions</a:t>
            </a:r>
          </a:p>
        </p:txBody>
      </p:sp>
    </p:spTree>
    <p:extLst>
      <p:ext uri="{BB962C8B-B14F-4D97-AF65-F5344CB8AC3E}">
        <p14:creationId xmlns:p14="http://schemas.microsoft.com/office/powerpoint/2010/main" val="1803927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446F5538-8792-499A-B6F3-237A47DF438F}"/>
              </a:ext>
            </a:extLst>
          </p:cNvPr>
          <p:cNvSpPr txBox="1">
            <a:spLocks/>
          </p:cNvSpPr>
          <p:nvPr/>
        </p:nvSpPr>
        <p:spPr>
          <a:xfrm>
            <a:off x="0" y="460693"/>
            <a:ext cx="12192000" cy="2829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22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D0201-C3E5-47DD-BE92-22F93CA13792}"/>
              </a:ext>
            </a:extLst>
          </p:cNvPr>
          <p:cNvSpPr txBox="1"/>
          <p:nvPr/>
        </p:nvSpPr>
        <p:spPr>
          <a:xfrm>
            <a:off x="2756896" y="3766553"/>
            <a:ext cx="66782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LinkedIn /</a:t>
            </a:r>
            <a:r>
              <a:rPr lang="en-GB" sz="6600" dirty="0" err="1">
                <a:solidFill>
                  <a:schemeClr val="bg1"/>
                </a:solidFill>
              </a:rPr>
              <a:t>jrokicki</a:t>
            </a:r>
            <a:r>
              <a:rPr lang="en-GB" sz="6600" dirty="0">
                <a:solidFill>
                  <a:schemeClr val="bg1"/>
                </a:solidFill>
              </a:rPr>
              <a:t>	</a:t>
            </a:r>
          </a:p>
          <a:p>
            <a:r>
              <a:rPr lang="en-GB" sz="6600" dirty="0">
                <a:solidFill>
                  <a:schemeClr val="bg1"/>
                </a:solidFill>
              </a:rPr>
              <a:t>@</a:t>
            </a:r>
            <a:r>
              <a:rPr lang="en-GB" sz="6600" dirty="0" err="1">
                <a:solidFill>
                  <a:schemeClr val="bg1"/>
                </a:solidFill>
              </a:rPr>
              <a:t>DataSic</a:t>
            </a:r>
            <a:r>
              <a:rPr lang="en-GB" sz="6600" dirty="0">
                <a:solidFill>
                  <a:schemeClr val="bg1"/>
                </a:solidFill>
              </a:rPr>
              <a:t>	</a:t>
            </a:r>
          </a:p>
          <a:p>
            <a:r>
              <a:rPr lang="en-GB" sz="6600" dirty="0">
                <a:solidFill>
                  <a:schemeClr val="bg1"/>
                </a:solidFill>
              </a:rPr>
              <a:t>www.DataSic.com</a:t>
            </a:r>
          </a:p>
        </p:txBody>
      </p:sp>
    </p:spTree>
    <p:extLst>
      <p:ext uri="{BB962C8B-B14F-4D97-AF65-F5344CB8AC3E}">
        <p14:creationId xmlns:p14="http://schemas.microsoft.com/office/powerpoint/2010/main" val="311757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BD7F96A-BE19-427F-AA5E-803255F8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65" y="3955323"/>
            <a:ext cx="4434344" cy="2250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02217C-7CB4-444E-A11A-8841D1540FCF}"/>
              </a:ext>
            </a:extLst>
          </p:cNvPr>
          <p:cNvSpPr/>
          <p:nvPr/>
        </p:nvSpPr>
        <p:spPr>
          <a:xfrm>
            <a:off x="93" y="52"/>
            <a:ext cx="4200124" cy="68578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/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0DC56D-3DD7-496D-8C95-3CACD17290A1}"/>
              </a:ext>
            </a:extLst>
          </p:cNvPr>
          <p:cNvSpPr txBox="1">
            <a:spLocks/>
          </p:cNvSpPr>
          <p:nvPr/>
        </p:nvSpPr>
        <p:spPr>
          <a:xfrm>
            <a:off x="6434493" y="246234"/>
            <a:ext cx="5099459" cy="6611716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7" indent="-228597" defTabSz="914389"/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A98D87-8F64-40F6-8B1A-6CE9169F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64" y="113968"/>
            <a:ext cx="10561977" cy="132554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            Attack                                     Defence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5236E-103D-4D41-B32A-41B64B9DC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8925" y="1502032"/>
            <a:ext cx="2614503" cy="2614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FF321-7D14-4754-9F73-ACC58C87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36177" y="1620032"/>
            <a:ext cx="2680120" cy="237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1617CE-C736-435C-A9F3-9AE21939A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84" y="4276171"/>
            <a:ext cx="1548912" cy="1608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40EF65-E655-4C4E-A1C3-1D234AA02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20" y="4301855"/>
            <a:ext cx="1548912" cy="1608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28794B-78FD-4CB5-9998-6EBD7AD5F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587431" y="1648412"/>
            <a:ext cx="2951279" cy="22434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3FFFA9-D86A-4D06-8B7B-F08B6DD4636F}"/>
              </a:ext>
            </a:extLst>
          </p:cNvPr>
          <p:cNvSpPr/>
          <p:nvPr/>
        </p:nvSpPr>
        <p:spPr>
          <a:xfrm>
            <a:off x="6096001" y="53"/>
            <a:ext cx="1895783" cy="68578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/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A9F9B8-BC9E-4991-9F5B-5236E2242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00599" y="1620032"/>
            <a:ext cx="2951276" cy="224343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EBF4DE4-4D5B-4488-BD76-B6E68019C537}"/>
              </a:ext>
            </a:extLst>
          </p:cNvPr>
          <p:cNvSpPr/>
          <p:nvPr/>
        </p:nvSpPr>
        <p:spPr>
          <a:xfrm>
            <a:off x="4200217" y="53"/>
            <a:ext cx="1895783" cy="68578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/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1C14C6-D62C-4ED8-9F0D-3A96F7D8BA0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16175" y="3998531"/>
            <a:ext cx="1" cy="3047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29552-7604-41F6-9252-0A518F8B7F30}"/>
              </a:ext>
            </a:extLst>
          </p:cNvPr>
          <p:cNvCxnSpPr>
            <a:cxnSpLocks/>
          </p:cNvCxnSpPr>
          <p:nvPr/>
        </p:nvCxnSpPr>
        <p:spPr>
          <a:xfrm>
            <a:off x="3955311" y="5355970"/>
            <a:ext cx="444503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0D6CE8-9B55-44D8-BEF1-7E27B4CF2DCD}"/>
              </a:ext>
            </a:extLst>
          </p:cNvPr>
          <p:cNvCxnSpPr>
            <a:cxnSpLocks/>
          </p:cNvCxnSpPr>
          <p:nvPr/>
        </p:nvCxnSpPr>
        <p:spPr>
          <a:xfrm flipV="1">
            <a:off x="9267103" y="3955323"/>
            <a:ext cx="0" cy="320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5ED9-3AA7-45B5-9E27-BBFA8E42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98" y="105662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3A3A-1817-4CAF-974F-9ABC92D3D124}"/>
              </a:ext>
            </a:extLst>
          </p:cNvPr>
          <p:cNvSpPr txBox="1"/>
          <p:nvPr/>
        </p:nvSpPr>
        <p:spPr>
          <a:xfrm>
            <a:off x="3152505" y="3168507"/>
            <a:ext cx="7408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Good decision</a:t>
            </a:r>
            <a:r>
              <a:rPr lang="en-GB" sz="36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Based on most recent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Faster is better than slower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Personalised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Robust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Explainable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E5109-BFA9-406D-9587-585F53F01FE6}"/>
              </a:ext>
            </a:extLst>
          </p:cNvPr>
          <p:cNvSpPr txBox="1"/>
          <p:nvPr/>
        </p:nvSpPr>
        <p:spPr>
          <a:xfrm>
            <a:off x="8178085" y="946227"/>
            <a:ext cx="2709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Ion </a:t>
            </a:r>
            <a:r>
              <a:rPr lang="en-GB" sz="4800" dirty="0" err="1"/>
              <a:t>Stoica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A4374-4A53-4955-A76E-760A40B8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0" y="2410789"/>
            <a:ext cx="9993056" cy="635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88F9C-C69C-4500-8506-20BD6AE7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20" y="1777224"/>
            <a:ext cx="9993056" cy="6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8F1-2DA8-4C8A-BDEE-20CF4BC2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Decisions</a:t>
            </a:r>
            <a:endParaRPr lang="en-GB" sz="54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2B866-12E7-4D72-9FE6-BB6E9F93E649}"/>
              </a:ext>
            </a:extLst>
          </p:cNvPr>
          <p:cNvCxnSpPr/>
          <p:nvPr/>
        </p:nvCxnSpPr>
        <p:spPr>
          <a:xfrm>
            <a:off x="1082202" y="3643008"/>
            <a:ext cx="100275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E634A9-0351-4188-91E2-DE776761504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343818"/>
            <a:ext cx="0" cy="4891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8C52BD-2F0D-44EB-84BE-62B7981C2DFD}"/>
              </a:ext>
            </a:extLst>
          </p:cNvPr>
          <p:cNvSpPr txBox="1"/>
          <p:nvPr/>
        </p:nvSpPr>
        <p:spPr>
          <a:xfrm>
            <a:off x="2280734" y="2031748"/>
            <a:ext cx="2616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IGNORE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60EB4-19DF-4EC1-BB2F-48185532F002}"/>
              </a:ext>
            </a:extLst>
          </p:cNvPr>
          <p:cNvSpPr txBox="1"/>
          <p:nvPr/>
        </p:nvSpPr>
        <p:spPr>
          <a:xfrm>
            <a:off x="6451473" y="2031748"/>
            <a:ext cx="465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ACKNOWLEDGE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9BD85-FA1C-4C0D-9AF0-1B676E7C6C97}"/>
              </a:ext>
            </a:extLst>
          </p:cNvPr>
          <p:cNvSpPr txBox="1"/>
          <p:nvPr/>
        </p:nvSpPr>
        <p:spPr>
          <a:xfrm>
            <a:off x="1718759" y="4477554"/>
            <a:ext cx="374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OUTSOURCE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5DF0E-2FD2-4691-8B52-BDD4F5415FA7}"/>
              </a:ext>
            </a:extLst>
          </p:cNvPr>
          <p:cNvSpPr txBox="1"/>
          <p:nvPr/>
        </p:nvSpPr>
        <p:spPr>
          <a:xfrm>
            <a:off x="6910293" y="4477554"/>
            <a:ext cx="374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4561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E21816-BA04-490C-B47D-4C463407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9A4E4D-5969-4844-A4B0-10213A866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1EB90-789F-405A-B534-6A004CE10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16698-239F-409E-BAFC-77434C45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19" y="126107"/>
            <a:ext cx="10515600" cy="1154351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B8C011-4D0E-4601-80D7-03306162D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2742">
            <a:off x="4853985" y="2416658"/>
            <a:ext cx="1749122" cy="8745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A7E1E-41E7-49B4-A311-A4D0F32A2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024" y="0"/>
            <a:ext cx="4552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8D93-BF9F-4A39-A05D-3D2ACAA5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9" y="264672"/>
            <a:ext cx="11046241" cy="903743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Azure Sql PaaS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E0556-C217-4062-91C0-B7844B98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7" y="2044120"/>
            <a:ext cx="871675" cy="892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24D3F-96CC-4516-89C4-8432B728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37" y="3024331"/>
            <a:ext cx="871675" cy="89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19BD7-E2A0-4767-9170-9B49C978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7" y="4012843"/>
            <a:ext cx="871675" cy="892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A23F1-5F59-4639-B9F7-10C196751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7" y="4997144"/>
            <a:ext cx="871675" cy="888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5681F-10A1-4A40-863E-0EB5ACEA8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337" y="2048810"/>
            <a:ext cx="871675" cy="88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7FBEB3-8E38-43B5-B206-52A5A944F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7336" y="3024331"/>
            <a:ext cx="871675" cy="896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34C0E-F79C-40D7-B651-9C7CAA08A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335" y="4008632"/>
            <a:ext cx="871675" cy="8969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FC1478-059F-4C46-8765-C6C92E5EACDF}"/>
              </a:ext>
            </a:extLst>
          </p:cNvPr>
          <p:cNvSpPr txBox="1"/>
          <p:nvPr/>
        </p:nvSpPr>
        <p:spPr>
          <a:xfrm>
            <a:off x="1771478" y="2198097"/>
            <a:ext cx="2469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Database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F1A10-F1C8-442F-A771-D5D4E5D0A5AE}"/>
              </a:ext>
            </a:extLst>
          </p:cNvPr>
          <p:cNvSpPr txBox="1"/>
          <p:nvPr/>
        </p:nvSpPr>
        <p:spPr>
          <a:xfrm>
            <a:off x="1771478" y="3180353"/>
            <a:ext cx="36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Data Warehouse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BC5361-7381-4C53-AE2C-23257A6A2794}"/>
              </a:ext>
            </a:extLst>
          </p:cNvPr>
          <p:cNvSpPr txBox="1"/>
          <p:nvPr/>
        </p:nvSpPr>
        <p:spPr>
          <a:xfrm>
            <a:off x="1771478" y="4162609"/>
            <a:ext cx="441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Elastic database pool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D37F9-EBB5-4981-AC1B-86C9E787DABB}"/>
              </a:ext>
            </a:extLst>
          </p:cNvPr>
          <p:cNvSpPr txBox="1"/>
          <p:nvPr/>
        </p:nvSpPr>
        <p:spPr>
          <a:xfrm>
            <a:off x="1771478" y="5144865"/>
            <a:ext cx="398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SQL Managed Instance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83FBCA-7C30-482D-AEF1-FAB95BB033D7}"/>
              </a:ext>
            </a:extLst>
          </p:cNvPr>
          <p:cNvSpPr txBox="1"/>
          <p:nvPr/>
        </p:nvSpPr>
        <p:spPr>
          <a:xfrm>
            <a:off x="7642993" y="2210957"/>
            <a:ext cx="310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Azure Cosmos DB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986FF5-759F-439A-B1C1-F3157183A71F}"/>
              </a:ext>
            </a:extLst>
          </p:cNvPr>
          <p:cNvSpPr txBox="1"/>
          <p:nvPr/>
        </p:nvSpPr>
        <p:spPr>
          <a:xfrm>
            <a:off x="7634127" y="3136612"/>
            <a:ext cx="439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Azure DB for PostgreSQL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448B9-7738-4AFF-856A-DE8190A670FF}"/>
              </a:ext>
            </a:extLst>
          </p:cNvPr>
          <p:cNvSpPr txBox="1"/>
          <p:nvPr/>
        </p:nvSpPr>
        <p:spPr>
          <a:xfrm>
            <a:off x="7642993" y="4162608"/>
            <a:ext cx="354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Azure DB for MySQL</a:t>
            </a:r>
          </a:p>
        </p:txBody>
      </p:sp>
    </p:spTree>
    <p:extLst>
      <p:ext uri="{BB962C8B-B14F-4D97-AF65-F5344CB8AC3E}">
        <p14:creationId xmlns:p14="http://schemas.microsoft.com/office/powerpoint/2010/main" val="338691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8177 -0.428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-2141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47878 -0.425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32" y="-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0985B7D-4214-447F-848A-685BE74BADCB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6E6A40-5B08-499B-B1CF-6F62559771CE}"/>
</file>

<file path=customXml/itemProps2.xml><?xml version="1.0" encoding="utf-8"?>
<ds:datastoreItem xmlns:ds="http://schemas.openxmlformats.org/officeDocument/2006/customXml" ds:itemID="{496BA09A-986F-42D3-B18A-DEE9D37BBCDE}"/>
</file>

<file path=customXml/itemProps3.xml><?xml version="1.0" encoding="utf-8"?>
<ds:datastoreItem xmlns:ds="http://schemas.openxmlformats.org/officeDocument/2006/customXml" ds:itemID="{79D005C1-D330-4275-86C8-AC5863440E4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Widescreen</PresentationFormat>
  <Paragraphs>275</Paragraphs>
  <Slides>44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Segoe UI</vt:lpstr>
      <vt:lpstr>Tahoma</vt:lpstr>
      <vt:lpstr>Times New Roman</vt:lpstr>
      <vt:lpstr>Wingdings</vt:lpstr>
      <vt:lpstr>Office Theme</vt:lpstr>
      <vt:lpstr>1_SQLSatOslo 2016</vt:lpstr>
      <vt:lpstr>Motyw2</vt:lpstr>
      <vt:lpstr>Image</vt:lpstr>
      <vt:lpstr>PowerPoint Presentation</vt:lpstr>
      <vt:lpstr>PowerPoint Presentation</vt:lpstr>
      <vt:lpstr>About Me</vt:lpstr>
      <vt:lpstr>Agenda</vt:lpstr>
      <vt:lpstr>             Attack                                     Defence</vt:lpstr>
      <vt:lpstr>Intelligence</vt:lpstr>
      <vt:lpstr>Decisions</vt:lpstr>
      <vt:lpstr>Demo</vt:lpstr>
      <vt:lpstr>Azure Sql PaaS</vt:lpstr>
      <vt:lpstr>PowerPoint Presentation</vt:lpstr>
      <vt:lpstr>Shared responsibility matrix</vt:lpstr>
      <vt:lpstr>PowerPoint Presentation</vt:lpstr>
      <vt:lpstr>Public cloud philosophy </vt:lpstr>
      <vt:lpstr>PowerPoint Presentation</vt:lpstr>
      <vt:lpstr>PowerPoint Presentation</vt:lpstr>
      <vt:lpstr>Microsoft compliance</vt:lpstr>
      <vt:lpstr>Azure SQL PaaS compliance</vt:lpstr>
      <vt:lpstr>PowerPoint Presentation</vt:lpstr>
      <vt:lpstr>Azure Active Directory</vt:lpstr>
      <vt:lpstr>PowerPoint Presentation</vt:lpstr>
      <vt:lpstr>PowerPoint Presentation</vt:lpstr>
      <vt:lpstr>PowerPoint Presentation</vt:lpstr>
      <vt:lpstr>Threat Detection</vt:lpstr>
      <vt:lpstr>Threat Detection</vt:lpstr>
      <vt:lpstr>Vulnerability Assessment</vt:lpstr>
      <vt:lpstr>Vulnerability Assessment</vt:lpstr>
      <vt:lpstr>PowerPoint Presentation</vt:lpstr>
      <vt:lpstr>PowerPoint Presentation</vt:lpstr>
      <vt:lpstr>PowerPoint Presentation</vt:lpstr>
      <vt:lpstr>Azure Sql Database</vt:lpstr>
      <vt:lpstr>Azure Sql Managed Instance</vt:lpstr>
      <vt:lpstr>PowerPoint Presentation</vt:lpstr>
      <vt:lpstr>TDE</vt:lpstr>
      <vt:lpstr>PowerPoint Presentation</vt:lpstr>
      <vt:lpstr>PowerPoint Presentation</vt:lpstr>
      <vt:lpstr>Always Encrypted</vt:lpstr>
      <vt:lpstr>PowerPoint Presentation</vt:lpstr>
      <vt:lpstr>ARM templates</vt:lpstr>
      <vt:lpstr>Azure Policy</vt:lpstr>
      <vt:lpstr>PowerPoint Presentation</vt:lpstr>
      <vt:lpstr>Unsupervised Anomaly Detection</vt:lpstr>
      <vt:lpstr>Detecting Lateral Movement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Databases</dc:title>
  <dc:creator>Janusz Rokicki</dc:creator>
  <cp:lastModifiedBy>Janusz Rokicki</cp:lastModifiedBy>
  <cp:revision>676</cp:revision>
  <dcterms:created xsi:type="dcterms:W3CDTF">2017-10-03T21:24:21Z</dcterms:created>
  <dcterms:modified xsi:type="dcterms:W3CDTF">2018-05-16T13:14:56Z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